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 use software of </a:t>
            </a:r>
            <a:r>
              <a:rPr lang="en-US" dirty="0" err="1" smtClean="0"/>
              <a:t>lindo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Ricky </a:t>
            </a:r>
            <a:r>
              <a:rPr lang="en-US" dirty="0" err="1" smtClean="0"/>
              <a:t>Herdiyansyah</a:t>
            </a:r>
            <a:r>
              <a:rPr lang="en-US" dirty="0" smtClean="0"/>
              <a:t> Sp., MSc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4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48" y="798490"/>
            <a:ext cx="9028089" cy="515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6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35617" y="294454"/>
            <a:ext cx="950460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Formulasi</a:t>
            </a:r>
            <a:r>
              <a:rPr lang="en-US" sz="2400" dirty="0"/>
              <a:t> </a:t>
            </a:r>
            <a:r>
              <a:rPr lang="en-US" sz="2400" dirty="0" err="1"/>
              <a:t>Pemrograman</a:t>
            </a:r>
            <a:r>
              <a:rPr lang="en-US" sz="2400" dirty="0"/>
              <a:t> Linier</a:t>
            </a:r>
          </a:p>
          <a:p>
            <a:endParaRPr lang="en-US" sz="2400" dirty="0" smtClean="0"/>
          </a:p>
          <a:p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endParaRPr lang="en-US" sz="2400" dirty="0"/>
          </a:p>
          <a:p>
            <a:r>
              <a:rPr lang="en-US" sz="2400" dirty="0"/>
              <a:t>X1: </a:t>
            </a:r>
            <a:r>
              <a:rPr lang="en-US" sz="2400" dirty="0" err="1"/>
              <a:t>berapa</a:t>
            </a:r>
            <a:r>
              <a:rPr lang="en-US" sz="2400" dirty="0"/>
              <a:t> </a:t>
            </a:r>
            <a:r>
              <a:rPr lang="en-US" sz="2400" dirty="0" err="1"/>
              <a:t>dus</a:t>
            </a:r>
            <a:r>
              <a:rPr lang="en-US" sz="2400" dirty="0"/>
              <a:t> RMK yang </a:t>
            </a:r>
            <a:r>
              <a:rPr lang="en-US" sz="2400" dirty="0" err="1"/>
              <a:t>diproduksi</a:t>
            </a:r>
            <a:endParaRPr lang="en-US" sz="2400" dirty="0"/>
          </a:p>
          <a:p>
            <a:r>
              <a:rPr lang="en-US" sz="2400" dirty="0"/>
              <a:t>X2: </a:t>
            </a:r>
            <a:r>
              <a:rPr lang="en-US" sz="2400" dirty="0" err="1"/>
              <a:t>berapa</a:t>
            </a:r>
            <a:r>
              <a:rPr lang="en-US" sz="2400" dirty="0"/>
              <a:t> </a:t>
            </a:r>
            <a:r>
              <a:rPr lang="en-US" sz="2400" dirty="0" err="1"/>
              <a:t>dus</a:t>
            </a:r>
            <a:r>
              <a:rPr lang="en-US" sz="2400" dirty="0"/>
              <a:t> RID yang </a:t>
            </a:r>
            <a:r>
              <a:rPr lang="en-US" sz="2400" dirty="0" err="1"/>
              <a:t>diproduksi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endParaRPr lang="en-US" sz="2400" dirty="0"/>
          </a:p>
          <a:p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terbesar</a:t>
            </a:r>
            <a:r>
              <a:rPr lang="en-US" sz="2400" dirty="0"/>
              <a:t> : Z = 3X1 + 4X2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ratus</a:t>
            </a:r>
            <a:r>
              <a:rPr lang="en-US" sz="2400" dirty="0"/>
              <a:t> </a:t>
            </a:r>
            <a:r>
              <a:rPr lang="en-US" sz="2400" dirty="0" err="1"/>
              <a:t>ribu</a:t>
            </a:r>
            <a:r>
              <a:rPr lang="en-US" sz="2400" dirty="0"/>
              <a:t> rupiah)</a:t>
            </a:r>
          </a:p>
          <a:p>
            <a:endParaRPr lang="en-US" sz="2400" dirty="0" smtClean="0"/>
          </a:p>
          <a:p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err="1"/>
              <a:t>Kendala</a:t>
            </a:r>
            <a:r>
              <a:rPr lang="en-US" sz="2400" dirty="0"/>
              <a:t> </a:t>
            </a:r>
            <a:r>
              <a:rPr lang="en-US" sz="2400" dirty="0" err="1"/>
              <a:t>Keterbatasan</a:t>
            </a:r>
            <a:r>
              <a:rPr lang="en-US" sz="2400" dirty="0"/>
              <a:t> Input</a:t>
            </a:r>
          </a:p>
          <a:p>
            <a:r>
              <a:rPr lang="en-US" sz="2400" dirty="0" err="1"/>
              <a:t>Terigu</a:t>
            </a:r>
            <a:r>
              <a:rPr lang="en-US" sz="2400" dirty="0"/>
              <a:t>: X1 + </a:t>
            </a:r>
            <a:r>
              <a:rPr lang="en-US" sz="2400" dirty="0" smtClean="0"/>
              <a:t>X2 ≤ </a:t>
            </a:r>
            <a:r>
              <a:rPr lang="en-US" sz="2400" dirty="0"/>
              <a:t>7</a:t>
            </a:r>
          </a:p>
          <a:p>
            <a:r>
              <a:rPr lang="en-US" sz="2400" dirty="0" err="1"/>
              <a:t>Gula</a:t>
            </a:r>
            <a:r>
              <a:rPr lang="en-US" sz="2400" dirty="0"/>
              <a:t> : 0.5 X1 + X2 ≤</a:t>
            </a:r>
            <a:r>
              <a:rPr lang="en-US" sz="2400" dirty="0" smtClean="0"/>
              <a:t> </a:t>
            </a:r>
            <a:r>
              <a:rPr lang="en-US" sz="2400" dirty="0"/>
              <a:t>5</a:t>
            </a:r>
          </a:p>
          <a:p>
            <a:r>
              <a:rPr lang="en-US" sz="2400" dirty="0" err="1"/>
              <a:t>Daging</a:t>
            </a:r>
            <a:r>
              <a:rPr lang="en-US" sz="2400" dirty="0"/>
              <a:t>: 0,5 X2 ≤ </a:t>
            </a:r>
            <a:r>
              <a:rPr lang="en-US" sz="2400" dirty="0" smtClean="0"/>
              <a:t>2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err="1"/>
              <a:t>Syarat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boleh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X1 ≥</a:t>
            </a:r>
            <a:r>
              <a:rPr lang="en-US" sz="2400" dirty="0" smtClean="0"/>
              <a:t> </a:t>
            </a:r>
            <a:r>
              <a:rPr lang="en-US" sz="2400" dirty="0"/>
              <a:t>0 ; X2 ≥</a:t>
            </a:r>
            <a:r>
              <a:rPr lang="en-US" sz="2400" dirty="0" smtClean="0"/>
              <a:t> </a:t>
            </a:r>
            <a:r>
              <a:rPr lang="en-US" sz="24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638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3955" y="1537575"/>
            <a:ext cx="73409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micSansMS"/>
              </a:rPr>
              <a:t>Model </a:t>
            </a:r>
            <a:r>
              <a:rPr lang="en-US" sz="2400" dirty="0" err="1">
                <a:latin typeface="ComicSansMS"/>
              </a:rPr>
              <a:t>sintaks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dari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kasus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tersebut</a:t>
            </a:r>
            <a:r>
              <a:rPr lang="en-US" sz="2400" dirty="0">
                <a:latin typeface="ComicSansMS"/>
              </a:rPr>
              <a:t>, </a:t>
            </a:r>
            <a:r>
              <a:rPr lang="en-US" sz="2400" dirty="0" err="1">
                <a:latin typeface="ComicSansMS"/>
              </a:rPr>
              <a:t>yaitu</a:t>
            </a:r>
            <a:r>
              <a:rPr lang="en-US" sz="2400" dirty="0">
                <a:latin typeface="ComicSansMS"/>
              </a:rPr>
              <a:t>:</a:t>
            </a:r>
          </a:p>
          <a:p>
            <a:r>
              <a:rPr lang="en-US" sz="2400" dirty="0">
                <a:latin typeface="ComicSansMS"/>
              </a:rPr>
              <a:t>! </a:t>
            </a:r>
            <a:r>
              <a:rPr lang="en-US" sz="2400" dirty="0" err="1">
                <a:latin typeface="ComicSansMS"/>
              </a:rPr>
              <a:t>Kasus</a:t>
            </a:r>
            <a:r>
              <a:rPr lang="en-US" sz="2400" dirty="0">
                <a:latin typeface="ComicSansMS"/>
              </a:rPr>
              <a:t> Usaha </a:t>
            </a:r>
            <a:r>
              <a:rPr lang="en-US" sz="2400" dirty="0" err="1">
                <a:latin typeface="ComicSansMS"/>
              </a:rPr>
              <a:t>rumah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tangga</a:t>
            </a:r>
            <a:endParaRPr lang="en-US" sz="2400" dirty="0">
              <a:latin typeface="ComicSansMS"/>
            </a:endParaRPr>
          </a:p>
          <a:p>
            <a:r>
              <a:rPr lang="en-US" sz="2400" dirty="0">
                <a:latin typeface="ComicSansMS"/>
              </a:rPr>
              <a:t>! </a:t>
            </a:r>
            <a:r>
              <a:rPr lang="en-US" sz="2400" dirty="0" err="1">
                <a:latin typeface="ComicSansMS"/>
              </a:rPr>
              <a:t>Memaksimumkan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keuntungan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dari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dua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produk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unggulan</a:t>
            </a:r>
            <a:endParaRPr lang="en-US" sz="2400" dirty="0">
              <a:latin typeface="ComicSansMS"/>
            </a:endParaRPr>
          </a:p>
          <a:p>
            <a:r>
              <a:rPr lang="sv-SE" sz="2400" dirty="0">
                <a:latin typeface="ComicSansMS"/>
              </a:rPr>
              <a:t>! RMK untungnya Rp 300 ribu rupiah per dus</a:t>
            </a:r>
          </a:p>
          <a:p>
            <a:r>
              <a:rPr lang="sv-SE" sz="2400" dirty="0">
                <a:latin typeface="ComicSansMS"/>
              </a:rPr>
              <a:t>! RID untungnya Rp 400 ribu rupiah per dus</a:t>
            </a:r>
          </a:p>
          <a:p>
            <a:r>
              <a:rPr lang="en-US" sz="2400" dirty="0">
                <a:latin typeface="ComicSansMS"/>
              </a:rPr>
              <a:t>! X</a:t>
            </a:r>
            <a:r>
              <a:rPr lang="en-US" sz="1200" dirty="0">
                <a:latin typeface="ComicSansMS"/>
              </a:rPr>
              <a:t>1</a:t>
            </a:r>
            <a:r>
              <a:rPr lang="en-US" sz="2400" dirty="0">
                <a:latin typeface="ComicSansMS"/>
              </a:rPr>
              <a:t>: </a:t>
            </a:r>
            <a:r>
              <a:rPr lang="en-US" sz="2400" dirty="0" err="1">
                <a:latin typeface="ComicSansMS"/>
              </a:rPr>
              <a:t>banyaknya</a:t>
            </a:r>
            <a:r>
              <a:rPr lang="en-US" sz="2400" dirty="0">
                <a:latin typeface="ComicSansMS"/>
              </a:rPr>
              <a:t> RMK yang </a:t>
            </a:r>
            <a:r>
              <a:rPr lang="en-US" sz="2400" dirty="0" err="1">
                <a:latin typeface="ComicSansMS"/>
              </a:rPr>
              <a:t>diproduksi</a:t>
            </a:r>
            <a:r>
              <a:rPr lang="en-US" sz="2400" dirty="0">
                <a:latin typeface="ComicSansMS"/>
              </a:rPr>
              <a:t> per unit </a:t>
            </a:r>
            <a:r>
              <a:rPr lang="en-US" sz="2400" dirty="0" err="1">
                <a:latin typeface="ComicSansMS"/>
              </a:rPr>
              <a:t>waktu</a:t>
            </a:r>
            <a:endParaRPr lang="en-US" sz="2400" dirty="0">
              <a:latin typeface="ComicSansMS"/>
            </a:endParaRPr>
          </a:p>
          <a:p>
            <a:r>
              <a:rPr lang="sv-SE" sz="2400" dirty="0">
                <a:latin typeface="ComicSansMS"/>
              </a:rPr>
              <a:t>! X</a:t>
            </a:r>
            <a:r>
              <a:rPr lang="sv-SE" sz="1200" dirty="0">
                <a:latin typeface="ComicSansMS"/>
              </a:rPr>
              <a:t>2</a:t>
            </a:r>
            <a:r>
              <a:rPr lang="sv-SE" sz="2400" dirty="0">
                <a:latin typeface="ComicSansMS"/>
              </a:rPr>
              <a:t>: banyaknya RID yang diproduksi per unit waktu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592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0275" y="1148040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/>
              <a:t>Max 3X1 + 4X2</a:t>
            </a:r>
          </a:p>
          <a:p>
            <a:r>
              <a:rPr lang="en-US" sz="4000" dirty="0" err="1"/>
              <a:t>s.t.</a:t>
            </a:r>
            <a:endParaRPr lang="en-US" sz="4000" dirty="0"/>
          </a:p>
          <a:p>
            <a:r>
              <a:rPr lang="en-US" sz="4000" dirty="0" err="1"/>
              <a:t>Terigu</a:t>
            </a:r>
            <a:r>
              <a:rPr lang="en-US" sz="4000" dirty="0"/>
              <a:t>) X1 + X2 </a:t>
            </a:r>
            <a:r>
              <a:rPr lang="en-US" sz="4000" dirty="0" smtClean="0"/>
              <a:t>&lt;=</a:t>
            </a:r>
            <a:r>
              <a:rPr lang="en-US" sz="4000" dirty="0"/>
              <a:t>7</a:t>
            </a:r>
          </a:p>
          <a:p>
            <a:r>
              <a:rPr lang="en-US" sz="4000" dirty="0" err="1"/>
              <a:t>Gula</a:t>
            </a:r>
            <a:r>
              <a:rPr lang="en-US" sz="4000" dirty="0"/>
              <a:t> ) 0.5 X1 + X2 </a:t>
            </a:r>
            <a:r>
              <a:rPr lang="en-US" sz="4000" dirty="0" smtClean="0"/>
              <a:t>&lt;= </a:t>
            </a:r>
            <a:r>
              <a:rPr lang="en-US" sz="4000" dirty="0"/>
              <a:t>5</a:t>
            </a:r>
          </a:p>
          <a:p>
            <a:r>
              <a:rPr lang="en-US" sz="4000" dirty="0" err="1"/>
              <a:t>Daging</a:t>
            </a:r>
            <a:r>
              <a:rPr lang="en-US" sz="4000" dirty="0"/>
              <a:t>) 0.5 X2 </a:t>
            </a:r>
            <a:r>
              <a:rPr lang="en-US" sz="4000" dirty="0" smtClean="0"/>
              <a:t>&lt;=</a:t>
            </a:r>
            <a:r>
              <a:rPr lang="en-US" sz="4000" dirty="0"/>
              <a:t>2</a:t>
            </a:r>
          </a:p>
          <a:p>
            <a:r>
              <a:rPr lang="en-US" sz="4000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0264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2434" y="1727589"/>
            <a:ext cx="102258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ComicSansMS"/>
              </a:rPr>
              <a:t>Arahkan</a:t>
            </a:r>
            <a:r>
              <a:rPr lang="en-US" sz="2800" dirty="0">
                <a:latin typeface="ComicSansMS"/>
              </a:rPr>
              <a:t> </a:t>
            </a:r>
            <a:r>
              <a:rPr lang="en-US" sz="2800" dirty="0" err="1">
                <a:latin typeface="ComicSansMS"/>
              </a:rPr>
              <a:t>kursus</a:t>
            </a:r>
            <a:r>
              <a:rPr lang="en-US" sz="2800" dirty="0">
                <a:latin typeface="ComicSansMS"/>
              </a:rPr>
              <a:t> mouse </a:t>
            </a:r>
            <a:r>
              <a:rPr lang="en-US" sz="2800" dirty="0" err="1">
                <a:latin typeface="ComicSansMS"/>
              </a:rPr>
              <a:t>pada</a:t>
            </a:r>
            <a:r>
              <a:rPr lang="en-US" sz="2800" dirty="0">
                <a:latin typeface="ComicSansMS"/>
              </a:rPr>
              <a:t> Solve menu </a:t>
            </a:r>
            <a:r>
              <a:rPr lang="en-US" sz="2800" dirty="0" err="1">
                <a:latin typeface="ComicSansMS"/>
              </a:rPr>
              <a:t>dan</a:t>
            </a:r>
            <a:r>
              <a:rPr lang="en-US" sz="2800" dirty="0">
                <a:latin typeface="ComicSansMS"/>
              </a:rPr>
              <a:t> </a:t>
            </a:r>
            <a:r>
              <a:rPr lang="en-US" sz="2800" dirty="0" err="1">
                <a:latin typeface="ComicSansMS"/>
              </a:rPr>
              <a:t>pilih</a:t>
            </a:r>
            <a:r>
              <a:rPr lang="en-US" sz="2800" dirty="0">
                <a:latin typeface="ComicSansMS"/>
              </a:rPr>
              <a:t> Solve</a:t>
            </a:r>
          </a:p>
          <a:p>
            <a:r>
              <a:rPr lang="en-US" sz="2800" dirty="0" err="1">
                <a:latin typeface="ComicSansMS"/>
              </a:rPr>
              <a:t>Keterangan</a:t>
            </a:r>
            <a:r>
              <a:rPr lang="en-US" sz="2800" dirty="0">
                <a:latin typeface="ComicSansMS"/>
              </a:rPr>
              <a:t>:</a:t>
            </a:r>
          </a:p>
          <a:p>
            <a:r>
              <a:rPr lang="pt-BR" sz="2800" dirty="0">
                <a:latin typeface="ComicSansMS"/>
              </a:rPr>
              <a:t>! (tanda seru) </a:t>
            </a:r>
            <a:r>
              <a:rPr lang="pt-BR" sz="2800" dirty="0" smtClean="0">
                <a:latin typeface="ComicSansMS"/>
                <a:sym typeface="Wingdings" panose="05000000000000000000" pitchFamily="2" charset="2"/>
              </a:rPr>
              <a:t></a:t>
            </a:r>
            <a:r>
              <a:rPr lang="pt-BR" sz="2800" dirty="0" smtClean="0">
                <a:latin typeface="Wingdings-Regular"/>
              </a:rPr>
              <a:t> </a:t>
            </a:r>
            <a:r>
              <a:rPr lang="pt-BR" sz="2800" dirty="0">
                <a:latin typeface="ComicSansMS"/>
              </a:rPr>
              <a:t>member tanda perintah pada Lindo untuk tidak memproses</a:t>
            </a:r>
          </a:p>
          <a:p>
            <a:r>
              <a:rPr lang="en-US" sz="2800" dirty="0" err="1">
                <a:latin typeface="ComicSansMS"/>
              </a:rPr>
              <a:t>tanda</a:t>
            </a:r>
            <a:r>
              <a:rPr lang="en-US" sz="2800" dirty="0">
                <a:latin typeface="ComicSansMS"/>
              </a:rPr>
              <a:t> di </a:t>
            </a:r>
            <a:r>
              <a:rPr lang="en-US" sz="2800" dirty="0" err="1">
                <a:latin typeface="ComicSansMS"/>
              </a:rPr>
              <a:t>belakangnya</a:t>
            </a:r>
            <a:r>
              <a:rPr lang="en-US" sz="2800" dirty="0">
                <a:latin typeface="ComicSansMS"/>
              </a:rPr>
              <a:t>.</a:t>
            </a:r>
          </a:p>
          <a:p>
            <a:r>
              <a:rPr lang="en-US" sz="2800" dirty="0">
                <a:latin typeface="ComicSansMS"/>
              </a:rPr>
              <a:t>“ ) “ </a:t>
            </a:r>
            <a:r>
              <a:rPr lang="en-US" sz="2800" dirty="0" smtClean="0">
                <a:latin typeface="ComicSansMS"/>
                <a:sym typeface="Wingdings" panose="05000000000000000000" pitchFamily="2" charset="2"/>
              </a:rPr>
              <a:t></a:t>
            </a:r>
            <a:r>
              <a:rPr lang="en-US" sz="2800" dirty="0" smtClean="0">
                <a:latin typeface="Wingdings-Regular"/>
              </a:rPr>
              <a:t> </a:t>
            </a:r>
            <a:r>
              <a:rPr lang="en-US" sz="2800" dirty="0" err="1">
                <a:latin typeface="ComicSansMS"/>
              </a:rPr>
              <a:t>mengingatkan</a:t>
            </a:r>
            <a:r>
              <a:rPr lang="en-US" sz="2800" dirty="0">
                <a:latin typeface="ComicSansMS"/>
              </a:rPr>
              <a:t> </a:t>
            </a:r>
            <a:r>
              <a:rPr lang="en-US" sz="2800" dirty="0" err="1">
                <a:latin typeface="ComicSansMS"/>
              </a:rPr>
              <a:t>terhadap</a:t>
            </a:r>
            <a:r>
              <a:rPr lang="en-US" sz="2800" dirty="0">
                <a:latin typeface="ComicSansMS"/>
              </a:rPr>
              <a:t> </a:t>
            </a:r>
            <a:r>
              <a:rPr lang="en-US" sz="2800" dirty="0" err="1">
                <a:latin typeface="ComicSansMS"/>
              </a:rPr>
              <a:t>fungsi</a:t>
            </a:r>
            <a:r>
              <a:rPr lang="en-US" sz="2800" dirty="0">
                <a:latin typeface="ComicSansMS"/>
              </a:rPr>
              <a:t> yang </a:t>
            </a:r>
            <a:r>
              <a:rPr lang="en-US" sz="2800" dirty="0" err="1">
                <a:latin typeface="ComicSansMS"/>
              </a:rPr>
              <a:t>dibuat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446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652" y="415076"/>
            <a:ext cx="9581880" cy="547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0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5962" y="2478667"/>
            <a:ext cx="8911687" cy="1280890"/>
          </a:xfrm>
        </p:spPr>
        <p:txBody>
          <a:bodyPr/>
          <a:lstStyle/>
          <a:p>
            <a:r>
              <a:rPr lang="en-US" dirty="0" err="1" smtClean="0"/>
              <a:t>Interpretasi</a:t>
            </a:r>
            <a:r>
              <a:rPr lang="en-US" dirty="0" smtClean="0"/>
              <a:t>….??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5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0721" y="661811"/>
            <a:ext cx="70445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omicSansMS"/>
              </a:rPr>
              <a:t>1. Objective Function Value</a:t>
            </a:r>
          </a:p>
          <a:p>
            <a:r>
              <a:rPr lang="en-US" sz="2000" dirty="0" err="1">
                <a:latin typeface="ComicSansMS"/>
              </a:rPr>
              <a:t>Nilai</a:t>
            </a:r>
            <a:r>
              <a:rPr lang="en-US" sz="2000" dirty="0">
                <a:latin typeface="ComicSansMS"/>
              </a:rPr>
              <a:t> yang </a:t>
            </a:r>
            <a:r>
              <a:rPr lang="en-US" sz="2000" dirty="0" err="1">
                <a:latin typeface="ComicSansMS"/>
              </a:rPr>
              <a:t>tertera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pada</a:t>
            </a:r>
            <a:r>
              <a:rPr lang="en-US" sz="2000" dirty="0">
                <a:latin typeface="ComicSansMS"/>
              </a:rPr>
              <a:t> Objective Function Value </a:t>
            </a:r>
            <a:r>
              <a:rPr lang="en-US" sz="2000" dirty="0" err="1">
                <a:latin typeface="ComicSansMS"/>
              </a:rPr>
              <a:t>merupakan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solusi</a:t>
            </a:r>
            <a:endParaRPr lang="en-US" sz="2000" dirty="0">
              <a:latin typeface="ComicSansMS"/>
            </a:endParaRPr>
          </a:p>
          <a:p>
            <a:r>
              <a:rPr lang="en-US" sz="2000" dirty="0">
                <a:latin typeface="ComicSansMS"/>
              </a:rPr>
              <a:t>optimal </a:t>
            </a:r>
            <a:r>
              <a:rPr lang="en-US" sz="2000" dirty="0" err="1">
                <a:latin typeface="ComicSansMS"/>
              </a:rPr>
              <a:t>dari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fungsi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objektif</a:t>
            </a:r>
            <a:r>
              <a:rPr lang="en-US" sz="2000" dirty="0">
                <a:latin typeface="ComicSansMS"/>
              </a:rPr>
              <a:t>.</a:t>
            </a:r>
          </a:p>
          <a:p>
            <a:r>
              <a:rPr lang="en-US" sz="2000" dirty="0" err="1">
                <a:latin typeface="ComicSansMS"/>
              </a:rPr>
              <a:t>Dalam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hal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ini</a:t>
            </a:r>
            <a:r>
              <a:rPr lang="en-US" sz="2000" dirty="0">
                <a:latin typeface="ComicSansMS"/>
              </a:rPr>
              <a:t>, </a:t>
            </a:r>
            <a:r>
              <a:rPr lang="en-US" sz="2000" dirty="0" err="1">
                <a:latin typeface="ComicSansMS"/>
              </a:rPr>
              <a:t>solusi</a:t>
            </a:r>
            <a:r>
              <a:rPr lang="en-US" sz="2000" dirty="0">
                <a:latin typeface="ComicSansMS"/>
              </a:rPr>
              <a:t> optimal </a:t>
            </a:r>
            <a:r>
              <a:rPr lang="en-US" sz="2000" dirty="0" err="1">
                <a:latin typeface="ComicSansMS"/>
              </a:rPr>
              <a:t>tercapai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pada</a:t>
            </a:r>
            <a:r>
              <a:rPr lang="en-US" sz="2000" dirty="0">
                <a:latin typeface="ComicSansMS"/>
              </a:rPr>
              <a:t> X</a:t>
            </a:r>
            <a:r>
              <a:rPr lang="en-US" sz="1100" dirty="0">
                <a:latin typeface="ComicSansMS"/>
              </a:rPr>
              <a:t>1 </a:t>
            </a:r>
            <a:r>
              <a:rPr lang="en-US" sz="2000" dirty="0">
                <a:latin typeface="ComicSansMS"/>
              </a:rPr>
              <a:t>= 4 </a:t>
            </a:r>
            <a:r>
              <a:rPr lang="en-US" sz="2000" dirty="0" err="1">
                <a:latin typeface="ComicSansMS"/>
              </a:rPr>
              <a:t>dan</a:t>
            </a:r>
            <a:r>
              <a:rPr lang="en-US" sz="2000" dirty="0">
                <a:latin typeface="ComicSansMS"/>
              </a:rPr>
              <a:t> X</a:t>
            </a:r>
            <a:r>
              <a:rPr lang="en-US" sz="1100" dirty="0">
                <a:latin typeface="ComicSansMS"/>
              </a:rPr>
              <a:t>2 </a:t>
            </a:r>
            <a:r>
              <a:rPr lang="en-US" sz="2000" dirty="0">
                <a:latin typeface="ComicSansMS"/>
              </a:rPr>
              <a:t>= 3, </a:t>
            </a:r>
            <a:r>
              <a:rPr lang="en-US" sz="2000" dirty="0" err="1">
                <a:latin typeface="ComicSansMS"/>
              </a:rPr>
              <a:t>sehingga</a:t>
            </a:r>
            <a:r>
              <a:rPr lang="en-US" sz="2000" dirty="0">
                <a:latin typeface="ComicSansMS"/>
              </a:rPr>
              <a:t> Z </a:t>
            </a:r>
            <a:r>
              <a:rPr lang="en-US" sz="2000" dirty="0" smtClean="0">
                <a:latin typeface="ComicSansMS"/>
              </a:rPr>
              <a:t>= 3X</a:t>
            </a:r>
            <a:r>
              <a:rPr lang="en-US" sz="1100" dirty="0" smtClean="0">
                <a:latin typeface="ComicSansMS"/>
              </a:rPr>
              <a:t>1 </a:t>
            </a:r>
            <a:r>
              <a:rPr lang="en-US" sz="2000" dirty="0">
                <a:latin typeface="ComicSansMS"/>
              </a:rPr>
              <a:t>+ 4X</a:t>
            </a:r>
            <a:r>
              <a:rPr lang="en-US" sz="1100" dirty="0">
                <a:latin typeface="ComicSansMS"/>
              </a:rPr>
              <a:t>2 </a:t>
            </a:r>
            <a:r>
              <a:rPr lang="en-US" sz="2000" dirty="0">
                <a:latin typeface="ComicSansMS"/>
              </a:rPr>
              <a:t>= 24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168721" y="3012102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micSansMS"/>
              </a:rPr>
              <a:t>2. Slack or Surplus Variables</a:t>
            </a:r>
          </a:p>
          <a:p>
            <a:r>
              <a:rPr lang="it-IT" dirty="0">
                <a:latin typeface="ComicSansMS"/>
              </a:rPr>
              <a:t>Pada TERIGU dan GULA, nilai slack = 0. Ini berarti bahwa pada strategi</a:t>
            </a:r>
          </a:p>
          <a:p>
            <a:r>
              <a:rPr lang="en-US" dirty="0">
                <a:latin typeface="ComicSansMS"/>
              </a:rPr>
              <a:t>optimal, </a:t>
            </a:r>
            <a:r>
              <a:rPr lang="en-US" dirty="0" err="1">
                <a:latin typeface="ComicSansMS"/>
              </a:rPr>
              <a:t>untuk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memproduksi</a:t>
            </a:r>
            <a:r>
              <a:rPr lang="en-US" dirty="0">
                <a:latin typeface="ComicSansMS"/>
              </a:rPr>
              <a:t> x</a:t>
            </a:r>
            <a:r>
              <a:rPr lang="en-US" sz="1050" dirty="0">
                <a:latin typeface="ComicSansMS"/>
              </a:rPr>
              <a:t>1 </a:t>
            </a:r>
            <a:r>
              <a:rPr lang="en-US" dirty="0">
                <a:latin typeface="ComicSansMS"/>
              </a:rPr>
              <a:t>= 4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x</a:t>
            </a:r>
            <a:r>
              <a:rPr lang="en-US" sz="1050" dirty="0">
                <a:latin typeface="ComicSansMS"/>
              </a:rPr>
              <a:t>2 </a:t>
            </a:r>
            <a:r>
              <a:rPr lang="en-US" dirty="0">
                <a:latin typeface="ComicSansMS"/>
              </a:rPr>
              <a:t>= 3 </a:t>
            </a:r>
            <a:r>
              <a:rPr lang="en-US" dirty="0" err="1">
                <a:latin typeface="ComicSansMS"/>
              </a:rPr>
              <a:t>memerlukan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seluruh</a:t>
            </a:r>
            <a:r>
              <a:rPr lang="en-US" dirty="0">
                <a:latin typeface="ComicSansMS"/>
              </a:rPr>
              <a:t> TERIGU</a:t>
            </a:r>
          </a:p>
          <a:p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GULA </a:t>
            </a:r>
            <a:r>
              <a:rPr lang="en-US" dirty="0" err="1">
                <a:latin typeface="ComicSansMS"/>
              </a:rPr>
              <a:t>sehingga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kedua</a:t>
            </a:r>
            <a:r>
              <a:rPr lang="en-US" dirty="0">
                <a:latin typeface="ComicSansMS"/>
              </a:rPr>
              <a:t> input </a:t>
            </a:r>
            <a:r>
              <a:rPr lang="en-US" dirty="0" err="1">
                <a:latin typeface="ComicSansMS"/>
              </a:rPr>
              <a:t>tersebut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tidak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bersisa</a:t>
            </a:r>
            <a:r>
              <a:rPr lang="en-US" dirty="0">
                <a:latin typeface="ComicSansMS"/>
              </a:rPr>
              <a:t>. </a:t>
            </a:r>
            <a:r>
              <a:rPr lang="en-US" dirty="0" err="1">
                <a:latin typeface="ComicSansMS"/>
              </a:rPr>
              <a:t>Sebaliknya</a:t>
            </a:r>
            <a:r>
              <a:rPr lang="en-US" dirty="0">
                <a:latin typeface="ComicSansMS"/>
              </a:rPr>
              <a:t> , </a:t>
            </a:r>
            <a:r>
              <a:rPr lang="en-US" dirty="0" err="1">
                <a:latin typeface="ComicSansMS"/>
              </a:rPr>
              <a:t>untuk</a:t>
            </a:r>
            <a:endParaRPr lang="en-US" dirty="0">
              <a:latin typeface="ComicSansMS"/>
            </a:endParaRPr>
          </a:p>
          <a:p>
            <a:r>
              <a:rPr lang="en-US" dirty="0">
                <a:latin typeface="ComicSansMS"/>
              </a:rPr>
              <a:t>DAGING </a:t>
            </a:r>
            <a:r>
              <a:rPr lang="en-US" dirty="0" err="1">
                <a:latin typeface="ComicSansMS"/>
              </a:rPr>
              <a:t>nilai</a:t>
            </a:r>
            <a:r>
              <a:rPr lang="en-US" dirty="0">
                <a:latin typeface="ComicSansMS"/>
              </a:rPr>
              <a:t> slack = 0.5 yang </a:t>
            </a:r>
            <a:r>
              <a:rPr lang="en-US" dirty="0" err="1">
                <a:latin typeface="ComicSansMS"/>
              </a:rPr>
              <a:t>berarti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bahwa</a:t>
            </a:r>
            <a:r>
              <a:rPr lang="en-US" dirty="0">
                <a:latin typeface="ComicSansMS"/>
              </a:rPr>
              <a:t> input </a:t>
            </a:r>
            <a:r>
              <a:rPr lang="en-US" dirty="0" err="1">
                <a:latin typeface="ComicSansMS"/>
              </a:rPr>
              <a:t>ini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tidak</a:t>
            </a:r>
            <a:r>
              <a:rPr lang="en-US" dirty="0">
                <a:latin typeface="ComicSansMS"/>
              </a:rPr>
              <a:t> </a:t>
            </a:r>
            <a:r>
              <a:rPr lang="en-US" dirty="0" err="1" smtClean="0">
                <a:latin typeface="ComicSansMS"/>
              </a:rPr>
              <a:t>semua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0.5 unit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</a:t>
            </a:r>
          </a:p>
          <a:p>
            <a:r>
              <a:rPr lang="en-US" dirty="0"/>
              <a:t>optimal.</a:t>
            </a:r>
          </a:p>
        </p:txBody>
      </p:sp>
    </p:spTree>
    <p:extLst>
      <p:ext uri="{BB962C8B-B14F-4D97-AF65-F5344CB8AC3E}">
        <p14:creationId xmlns:p14="http://schemas.microsoft.com/office/powerpoint/2010/main" val="308121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28045" y="1304929"/>
            <a:ext cx="817808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micSansMS"/>
              </a:rPr>
              <a:t>3. Dual Prices</a:t>
            </a:r>
          </a:p>
          <a:p>
            <a:r>
              <a:rPr lang="en-US" dirty="0" err="1">
                <a:latin typeface="ComicSansMS"/>
              </a:rPr>
              <a:t>Harga</a:t>
            </a:r>
            <a:r>
              <a:rPr lang="en-US" dirty="0">
                <a:latin typeface="ComicSansMS"/>
              </a:rPr>
              <a:t> dual </a:t>
            </a:r>
            <a:r>
              <a:rPr lang="en-US" dirty="0" err="1">
                <a:latin typeface="ComicSansMS"/>
              </a:rPr>
              <a:t>menunjukkan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kontribusi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keuntungan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bila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kapasitas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suatu</a:t>
            </a:r>
            <a:r>
              <a:rPr lang="en-US" dirty="0">
                <a:latin typeface="ComicSansMS"/>
              </a:rPr>
              <a:t> input</a:t>
            </a:r>
          </a:p>
          <a:p>
            <a:r>
              <a:rPr lang="en-US" dirty="0" err="1">
                <a:latin typeface="ComicSansMS"/>
              </a:rPr>
              <a:t>dinaikkan</a:t>
            </a:r>
            <a:r>
              <a:rPr lang="en-US" dirty="0">
                <a:latin typeface="ComicSansMS"/>
              </a:rPr>
              <a:t>. </a:t>
            </a:r>
            <a:r>
              <a:rPr lang="en-US" dirty="0" err="1">
                <a:latin typeface="ComicSansMS"/>
              </a:rPr>
              <a:t>Nilai</a:t>
            </a:r>
            <a:r>
              <a:rPr lang="en-US" dirty="0">
                <a:latin typeface="ComicSansMS"/>
              </a:rPr>
              <a:t> dual </a:t>
            </a:r>
            <a:r>
              <a:rPr lang="en-US" dirty="0" err="1">
                <a:latin typeface="ComicSansMS"/>
              </a:rPr>
              <a:t>untuk</a:t>
            </a:r>
            <a:r>
              <a:rPr lang="en-US" dirty="0">
                <a:latin typeface="ComicSansMS"/>
              </a:rPr>
              <a:t> TERIGU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GULA </a:t>
            </a:r>
            <a:r>
              <a:rPr lang="en-US" dirty="0" err="1">
                <a:latin typeface="ComicSansMS"/>
              </a:rPr>
              <a:t>masing-masing</a:t>
            </a:r>
            <a:r>
              <a:rPr lang="en-US" dirty="0">
                <a:latin typeface="ComicSansMS"/>
              </a:rPr>
              <a:t> 2. </a:t>
            </a:r>
            <a:r>
              <a:rPr lang="en-US" dirty="0" err="1">
                <a:latin typeface="ComicSansMS"/>
              </a:rPr>
              <a:t>Artinya</a:t>
            </a:r>
            <a:r>
              <a:rPr lang="en-US" dirty="0">
                <a:latin typeface="ComicSansMS"/>
              </a:rPr>
              <a:t>,</a:t>
            </a:r>
          </a:p>
          <a:p>
            <a:r>
              <a:rPr lang="fi-FI" dirty="0">
                <a:latin typeface="ComicSansMS"/>
              </a:rPr>
              <a:t>bila kapasitas TERIGU dinaikkan 1 unit, keuntungan akan naik Rp 200.000.</a:t>
            </a:r>
          </a:p>
          <a:p>
            <a:endParaRPr lang="en-US" dirty="0" smtClean="0">
              <a:latin typeface="ComicSansMS"/>
            </a:endParaRPr>
          </a:p>
          <a:p>
            <a:r>
              <a:rPr lang="en-US" dirty="0" err="1" smtClean="0">
                <a:latin typeface="ComicSansMS"/>
              </a:rPr>
              <a:t>Sebaliknya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nilai</a:t>
            </a:r>
            <a:r>
              <a:rPr lang="en-US" dirty="0">
                <a:latin typeface="ComicSansMS"/>
              </a:rPr>
              <a:t> dual DAGING </a:t>
            </a:r>
            <a:r>
              <a:rPr lang="en-US" dirty="0" err="1">
                <a:latin typeface="ComicSansMS"/>
              </a:rPr>
              <a:t>sama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nol. Hal </a:t>
            </a:r>
            <a:r>
              <a:rPr lang="en-US" dirty="0" err="1">
                <a:latin typeface="ComicSansMS"/>
              </a:rPr>
              <a:t>ini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mengindikasikan</a:t>
            </a:r>
            <a:endParaRPr lang="en-US" dirty="0">
              <a:latin typeface="ComicSansMS"/>
            </a:endParaRPr>
          </a:p>
          <a:p>
            <a:r>
              <a:rPr lang="en-US" dirty="0" err="1">
                <a:latin typeface="ComicSansMS"/>
              </a:rPr>
              <a:t>bahwa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meskipun</a:t>
            </a:r>
            <a:r>
              <a:rPr lang="en-US" dirty="0">
                <a:latin typeface="ComicSansMS"/>
              </a:rPr>
              <a:t> DAGING </a:t>
            </a:r>
            <a:r>
              <a:rPr lang="en-US" dirty="0" err="1">
                <a:latin typeface="ComicSansMS"/>
              </a:rPr>
              <a:t>dinaikkan</a:t>
            </a:r>
            <a:r>
              <a:rPr lang="en-US" dirty="0">
                <a:latin typeface="ComicSansMS"/>
              </a:rPr>
              <a:t> 1 unit, </a:t>
            </a:r>
            <a:r>
              <a:rPr lang="en-US" dirty="0" err="1">
                <a:latin typeface="ComicSansMS"/>
              </a:rPr>
              <a:t>keuntungan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tidak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meningkat</a:t>
            </a:r>
            <a:r>
              <a:rPr lang="en-US" dirty="0">
                <a:latin typeface="ComicSansMS"/>
              </a:rPr>
              <a:t>.</a:t>
            </a:r>
          </a:p>
          <a:p>
            <a:r>
              <a:rPr lang="en-US" dirty="0" err="1">
                <a:latin typeface="ComicSansMS"/>
              </a:rPr>
              <a:t>Ini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disebabkan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karena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pada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strategi</a:t>
            </a:r>
            <a:r>
              <a:rPr lang="en-US" dirty="0">
                <a:latin typeface="ComicSansMS"/>
              </a:rPr>
              <a:t> optimal, DAGING </a:t>
            </a:r>
            <a:r>
              <a:rPr lang="en-US" dirty="0" err="1">
                <a:latin typeface="ComicSansMS"/>
              </a:rPr>
              <a:t>belum</a:t>
            </a:r>
            <a:endParaRPr lang="en-US" dirty="0">
              <a:latin typeface="ComicSansMS"/>
            </a:endParaRPr>
          </a:p>
          <a:p>
            <a:r>
              <a:rPr lang="en-US" dirty="0" err="1">
                <a:latin typeface="ComicSansMS"/>
              </a:rPr>
              <a:t>termanfaatkan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semua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sehingga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bila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kapasitas</a:t>
            </a:r>
            <a:r>
              <a:rPr lang="en-US" dirty="0">
                <a:latin typeface="ComicSansMS"/>
              </a:rPr>
              <a:t> DAGING </a:t>
            </a:r>
            <a:r>
              <a:rPr lang="en-US" dirty="0" err="1">
                <a:latin typeface="ComicSansMS"/>
              </a:rPr>
              <a:t>ditingkatkan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akan</a:t>
            </a:r>
            <a:endParaRPr lang="en-US" dirty="0">
              <a:latin typeface="ComicSansMS"/>
            </a:endParaRPr>
          </a:p>
          <a:p>
            <a:r>
              <a:rPr lang="en-US" dirty="0" err="1">
                <a:latin typeface="ComicSansMS"/>
              </a:rPr>
              <a:t>sia-sia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saja</a:t>
            </a:r>
            <a:r>
              <a:rPr lang="en-US" dirty="0">
                <a:latin typeface="ComicSansMS"/>
              </a:rPr>
              <a:t>. </a:t>
            </a:r>
            <a:endParaRPr lang="en-US" dirty="0" smtClean="0">
              <a:latin typeface="ComicSansMS"/>
            </a:endParaRPr>
          </a:p>
          <a:p>
            <a:endParaRPr lang="en-US" dirty="0">
              <a:latin typeface="ComicSansMS"/>
            </a:endParaRPr>
          </a:p>
          <a:p>
            <a:r>
              <a:rPr lang="en-US" dirty="0" err="1" smtClean="0">
                <a:latin typeface="ComicSansMS"/>
              </a:rPr>
              <a:t>Lebih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lanjut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harga</a:t>
            </a:r>
            <a:r>
              <a:rPr lang="en-US" dirty="0">
                <a:latin typeface="ComicSansMS"/>
              </a:rPr>
              <a:t> dual </a:t>
            </a:r>
            <a:r>
              <a:rPr lang="en-US" dirty="0" err="1">
                <a:latin typeface="ComicSansMS"/>
              </a:rPr>
              <a:t>sangat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berkaitan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erat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nilai</a:t>
            </a:r>
            <a:endParaRPr lang="en-US" dirty="0">
              <a:latin typeface="ComicSansMS"/>
            </a:endParaRPr>
          </a:p>
          <a:p>
            <a:r>
              <a:rPr lang="en-US" dirty="0">
                <a:latin typeface="ComicSansMS"/>
              </a:rPr>
              <a:t>slack </a:t>
            </a:r>
            <a:r>
              <a:rPr lang="en-US" dirty="0" err="1">
                <a:latin typeface="ComicSansMS"/>
              </a:rPr>
              <a:t>bahkan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ada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hubungan</a:t>
            </a:r>
            <a:r>
              <a:rPr lang="en-US" dirty="0">
                <a:latin typeface="ComicSansMS"/>
              </a:rPr>
              <a:t> yang </a:t>
            </a:r>
            <a:r>
              <a:rPr lang="en-US" dirty="0" err="1">
                <a:latin typeface="ComicSansMS"/>
              </a:rPr>
              <a:t>jelas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antara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harga</a:t>
            </a:r>
            <a:r>
              <a:rPr lang="en-US" dirty="0">
                <a:latin typeface="ComicSansMS"/>
              </a:rPr>
              <a:t> dual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nilai</a:t>
            </a:r>
            <a:r>
              <a:rPr lang="en-US" dirty="0">
                <a:latin typeface="ComicSansMS"/>
              </a:rPr>
              <a:t> slack “</a:t>
            </a:r>
          </a:p>
          <a:p>
            <a:r>
              <a:rPr lang="en-US" dirty="0" err="1">
                <a:latin typeface="ComicSansMS"/>
              </a:rPr>
              <a:t>Bila</a:t>
            </a:r>
            <a:r>
              <a:rPr lang="en-US" dirty="0">
                <a:latin typeface="ComicSansMS"/>
              </a:rPr>
              <a:t> dual </a:t>
            </a:r>
            <a:r>
              <a:rPr lang="en-US" dirty="0" err="1">
                <a:latin typeface="ComicSansMS"/>
              </a:rPr>
              <a:t>berharga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nol</a:t>
            </a:r>
            <a:r>
              <a:rPr lang="en-US" dirty="0">
                <a:latin typeface="ComicSansMS"/>
              </a:rPr>
              <a:t>, slack or surplus </a:t>
            </a:r>
            <a:r>
              <a:rPr lang="en-US" dirty="0" err="1">
                <a:latin typeface="ComicSansMS"/>
              </a:rPr>
              <a:t>berharga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tidak</a:t>
            </a:r>
            <a:r>
              <a:rPr lang="en-US" dirty="0">
                <a:latin typeface="ComicSansMS"/>
              </a:rPr>
              <a:t> nol. </a:t>
            </a:r>
            <a:r>
              <a:rPr lang="en-US" dirty="0" err="1">
                <a:latin typeface="ComicSansMS"/>
              </a:rPr>
              <a:t>Sebaliknya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bila</a:t>
            </a:r>
            <a:endParaRPr lang="en-US" dirty="0">
              <a:latin typeface="ComicSansMS"/>
            </a:endParaRPr>
          </a:p>
          <a:p>
            <a:r>
              <a:rPr lang="en-US" dirty="0">
                <a:latin typeface="ComicSansMS"/>
              </a:rPr>
              <a:t>dual </a:t>
            </a:r>
            <a:r>
              <a:rPr lang="en-US" dirty="0" err="1">
                <a:latin typeface="ComicSansMS"/>
              </a:rPr>
              <a:t>berharga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tidak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nol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nilai</a:t>
            </a:r>
            <a:r>
              <a:rPr lang="en-US" dirty="0">
                <a:latin typeface="ComicSansMS"/>
              </a:rPr>
              <a:t> slack or surplus </a:t>
            </a:r>
            <a:r>
              <a:rPr lang="en-US" dirty="0" err="1">
                <a:latin typeface="ComicSansMS"/>
              </a:rPr>
              <a:t>berharga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nol</a:t>
            </a:r>
            <a:r>
              <a:rPr lang="en-US" dirty="0">
                <a:latin typeface="ComicSansMS"/>
              </a:rPr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9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2586" y="1646735"/>
            <a:ext cx="105606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micSansMS"/>
              </a:rPr>
              <a:t>4. Objective function coefficient Ranges</a:t>
            </a:r>
          </a:p>
          <a:p>
            <a:r>
              <a:rPr lang="en-US" sz="2400" dirty="0" err="1">
                <a:latin typeface="ComicSansMS"/>
              </a:rPr>
              <a:t>Koefisien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dari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keuntungan</a:t>
            </a:r>
            <a:r>
              <a:rPr lang="en-US" sz="2400" dirty="0">
                <a:latin typeface="ComicSansMS"/>
              </a:rPr>
              <a:t> x</a:t>
            </a:r>
            <a:r>
              <a:rPr lang="en-US" sz="1200" dirty="0">
                <a:latin typeface="ComicSansMS"/>
              </a:rPr>
              <a:t>1 </a:t>
            </a:r>
            <a:r>
              <a:rPr lang="en-US" sz="2400" dirty="0">
                <a:latin typeface="ComicSansMS"/>
              </a:rPr>
              <a:t>yang </a:t>
            </a:r>
            <a:r>
              <a:rPr lang="en-US" sz="2400" dirty="0" err="1">
                <a:latin typeface="ComicSansMS"/>
              </a:rPr>
              <a:t>semula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Rp</a:t>
            </a:r>
            <a:r>
              <a:rPr lang="en-US" sz="2400" dirty="0">
                <a:latin typeface="ComicSansMS"/>
              </a:rPr>
              <a:t> 300.000 </a:t>
            </a:r>
            <a:r>
              <a:rPr lang="en-US" sz="2400" dirty="0" err="1">
                <a:latin typeface="ComicSansMS"/>
              </a:rPr>
              <a:t>dapat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ditolerir</a:t>
            </a:r>
            <a:endParaRPr lang="en-US" sz="2400" dirty="0">
              <a:latin typeface="ComicSansMS"/>
            </a:endParaRPr>
          </a:p>
          <a:p>
            <a:r>
              <a:rPr lang="en-US" sz="2400" dirty="0" err="1">
                <a:latin typeface="ComicSansMS"/>
              </a:rPr>
              <a:t>kenaikannya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sebesar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Rp</a:t>
            </a:r>
            <a:r>
              <a:rPr lang="en-US" sz="2400" dirty="0">
                <a:latin typeface="ComicSansMS"/>
              </a:rPr>
              <a:t> 100.000 </a:t>
            </a:r>
            <a:r>
              <a:rPr lang="en-US" sz="2400" dirty="0" err="1">
                <a:latin typeface="ComicSansMS"/>
              </a:rPr>
              <a:t>menjadi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Rp</a:t>
            </a:r>
            <a:r>
              <a:rPr lang="en-US" sz="2400" dirty="0">
                <a:latin typeface="ComicSansMS"/>
              </a:rPr>
              <a:t> 400.000 </a:t>
            </a:r>
            <a:r>
              <a:rPr lang="en-US" sz="2400" dirty="0" err="1">
                <a:latin typeface="ComicSansMS"/>
              </a:rPr>
              <a:t>atau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dapat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ditolerir</a:t>
            </a:r>
            <a:endParaRPr lang="en-US" sz="2400" dirty="0">
              <a:latin typeface="ComicSansMS"/>
            </a:endParaRPr>
          </a:p>
          <a:p>
            <a:r>
              <a:rPr lang="en-US" sz="2400" dirty="0" err="1">
                <a:latin typeface="ComicSansMS"/>
              </a:rPr>
              <a:t>penurunannya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sebesar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Rp</a:t>
            </a:r>
            <a:r>
              <a:rPr lang="en-US" sz="2400" dirty="0">
                <a:latin typeface="ComicSansMS"/>
              </a:rPr>
              <a:t> 100.000 </a:t>
            </a:r>
            <a:r>
              <a:rPr lang="en-US" sz="2400" dirty="0" err="1">
                <a:latin typeface="ComicSansMS"/>
              </a:rPr>
              <a:t>menjadi</a:t>
            </a:r>
            <a:r>
              <a:rPr lang="en-US" sz="2400" dirty="0">
                <a:latin typeface="ComicSansMS"/>
              </a:rPr>
              <a:t> 200.000 </a:t>
            </a:r>
            <a:r>
              <a:rPr lang="en-US" sz="2400" dirty="0" err="1">
                <a:latin typeface="ComicSansMS"/>
              </a:rPr>
              <a:t>tanpa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mengubah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solusi</a:t>
            </a:r>
            <a:endParaRPr lang="en-US" sz="2400" dirty="0">
              <a:latin typeface="ComicSansMS"/>
            </a:endParaRPr>
          </a:p>
          <a:p>
            <a:r>
              <a:rPr lang="en-US" sz="2400" dirty="0">
                <a:latin typeface="ComicSansMS"/>
              </a:rPr>
              <a:t>optimal, </a:t>
            </a:r>
            <a:r>
              <a:rPr lang="en-US" sz="2400" dirty="0" err="1">
                <a:latin typeface="ComicSansMS"/>
              </a:rPr>
              <a:t>yaitu</a:t>
            </a:r>
            <a:r>
              <a:rPr lang="en-US" sz="2400" dirty="0">
                <a:latin typeface="ComicSansMS"/>
              </a:rPr>
              <a:t> x</a:t>
            </a:r>
            <a:r>
              <a:rPr lang="en-US" sz="1200" dirty="0">
                <a:latin typeface="ComicSansMS"/>
              </a:rPr>
              <a:t>1 </a:t>
            </a:r>
            <a:r>
              <a:rPr lang="en-US" sz="2400" dirty="0">
                <a:latin typeface="ComicSansMS"/>
              </a:rPr>
              <a:t>= 4 </a:t>
            </a:r>
            <a:r>
              <a:rPr lang="en-US" sz="2400" dirty="0" err="1">
                <a:latin typeface="ComicSansMS"/>
              </a:rPr>
              <a:t>dan</a:t>
            </a:r>
            <a:r>
              <a:rPr lang="en-US" sz="2400" dirty="0">
                <a:latin typeface="ComicSansMS"/>
              </a:rPr>
              <a:t> x</a:t>
            </a:r>
            <a:r>
              <a:rPr lang="en-US" sz="1200" dirty="0">
                <a:latin typeface="ComicSansMS"/>
              </a:rPr>
              <a:t>2 </a:t>
            </a:r>
            <a:r>
              <a:rPr lang="en-US" sz="2400" dirty="0">
                <a:latin typeface="ComicSansMS"/>
              </a:rPr>
              <a:t>= 3</a:t>
            </a:r>
            <a:r>
              <a:rPr lang="en-US" sz="2400" dirty="0" smtClean="0">
                <a:latin typeface="ComicSansMS"/>
              </a:rPr>
              <a:t>.</a:t>
            </a:r>
          </a:p>
          <a:p>
            <a:endParaRPr lang="en-US" sz="2400" dirty="0">
              <a:latin typeface="ComicSansMS"/>
            </a:endParaRPr>
          </a:p>
          <a:p>
            <a:r>
              <a:rPr lang="en-US" sz="2400" dirty="0" err="1" smtClean="0">
                <a:latin typeface="ComicSansMS"/>
              </a:rPr>
              <a:t>Begitu</a:t>
            </a:r>
            <a:r>
              <a:rPr lang="en-US" sz="2400" dirty="0" smtClean="0">
                <a:latin typeface="ComicSansMS"/>
              </a:rPr>
              <a:t> </a:t>
            </a:r>
            <a:r>
              <a:rPr lang="en-US" sz="2400" dirty="0">
                <a:latin typeface="ComicSansMS"/>
              </a:rPr>
              <a:t>pula </a:t>
            </a:r>
            <a:r>
              <a:rPr lang="en-US" sz="2400" dirty="0" err="1">
                <a:latin typeface="ComicSansMS"/>
              </a:rPr>
              <a:t>keuntungan</a:t>
            </a:r>
            <a:r>
              <a:rPr lang="en-US" sz="2400" dirty="0">
                <a:latin typeface="ComicSansMS"/>
              </a:rPr>
              <a:t> x</a:t>
            </a:r>
            <a:r>
              <a:rPr lang="en-US" sz="1200" dirty="0">
                <a:latin typeface="ComicSansMS"/>
              </a:rPr>
              <a:t>2 </a:t>
            </a:r>
            <a:r>
              <a:rPr lang="en-US" sz="2400" dirty="0">
                <a:latin typeface="ComicSansMS"/>
              </a:rPr>
              <a:t>yang </a:t>
            </a:r>
            <a:r>
              <a:rPr lang="en-US" sz="2400" dirty="0" err="1">
                <a:latin typeface="ComicSansMS"/>
              </a:rPr>
              <a:t>semula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 smtClean="0">
                <a:latin typeface="ComicSansMS"/>
              </a:rPr>
              <a:t>Rp</a:t>
            </a:r>
            <a:r>
              <a:rPr lang="en-US" sz="2400" dirty="0" smtClean="0">
                <a:latin typeface="ComicSansMS"/>
              </a:rPr>
              <a:t> </a:t>
            </a:r>
            <a:r>
              <a:rPr lang="fi-FI" sz="2400" dirty="0" smtClean="0">
                <a:latin typeface="ComicSansMS"/>
              </a:rPr>
              <a:t>400.000</a:t>
            </a:r>
            <a:r>
              <a:rPr lang="fi-FI" sz="2400" dirty="0">
                <a:latin typeface="ComicSansMS"/>
              </a:rPr>
              <a:t>. Bila keuntungan ini meningkat menjadi Rp 600.000 ataupun turun</a:t>
            </a:r>
          </a:p>
          <a:p>
            <a:r>
              <a:rPr lang="en-US" sz="2400" dirty="0" err="1">
                <a:latin typeface="ComicSansMS"/>
              </a:rPr>
              <a:t>menjadi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Rp</a:t>
            </a:r>
            <a:r>
              <a:rPr lang="en-US" sz="2400" dirty="0">
                <a:latin typeface="ComicSansMS"/>
              </a:rPr>
              <a:t> 300.000, </a:t>
            </a:r>
            <a:r>
              <a:rPr lang="en-US" sz="2400" dirty="0" err="1">
                <a:latin typeface="ComicSansMS"/>
              </a:rPr>
              <a:t>solusi</a:t>
            </a:r>
            <a:r>
              <a:rPr lang="en-US" sz="2400" dirty="0">
                <a:latin typeface="ComicSansMS"/>
              </a:rPr>
              <a:t> optimal </a:t>
            </a:r>
            <a:r>
              <a:rPr lang="en-US" sz="2400" dirty="0" err="1">
                <a:latin typeface="ComicSansMS"/>
              </a:rPr>
              <a:t>masih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berada</a:t>
            </a:r>
            <a:r>
              <a:rPr lang="en-US" sz="2400" dirty="0">
                <a:latin typeface="ComicSansMS"/>
              </a:rPr>
              <a:t> </a:t>
            </a:r>
            <a:r>
              <a:rPr lang="en-US" sz="2400" dirty="0" err="1">
                <a:latin typeface="ComicSansMS"/>
              </a:rPr>
              <a:t>pada</a:t>
            </a:r>
            <a:r>
              <a:rPr lang="en-US" sz="2400" dirty="0">
                <a:latin typeface="ComicSansMS"/>
              </a:rPr>
              <a:t> x</a:t>
            </a:r>
            <a:r>
              <a:rPr lang="en-US" sz="1200" dirty="0">
                <a:latin typeface="ComicSansMS"/>
              </a:rPr>
              <a:t>1 </a:t>
            </a:r>
            <a:r>
              <a:rPr lang="en-US" sz="2400" dirty="0">
                <a:latin typeface="ComicSansMS"/>
              </a:rPr>
              <a:t>= 4 </a:t>
            </a:r>
            <a:r>
              <a:rPr lang="en-US" sz="2400" dirty="0" err="1">
                <a:latin typeface="ComicSansMS"/>
              </a:rPr>
              <a:t>dan</a:t>
            </a:r>
            <a:r>
              <a:rPr lang="en-US" sz="2400" dirty="0">
                <a:latin typeface="ComicSansMS"/>
              </a:rPr>
              <a:t> x</a:t>
            </a:r>
            <a:r>
              <a:rPr lang="en-US" sz="1200" dirty="0">
                <a:latin typeface="ComicSansMS"/>
              </a:rPr>
              <a:t>2 </a:t>
            </a:r>
            <a:r>
              <a:rPr lang="en-US" sz="2400" dirty="0">
                <a:latin typeface="ComicSansMS"/>
              </a:rPr>
              <a:t>= 3.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29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22109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Lindo</a:t>
            </a:r>
            <a:r>
              <a:rPr lang="en-US" dirty="0"/>
              <a:t> (Linear Interactive Discrete Optimize)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program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pakai</a:t>
            </a:r>
            <a:r>
              <a:rPr lang="en-US" dirty="0"/>
              <a:t> yang</a:t>
            </a:r>
            <a:br>
              <a:rPr lang="en-US" dirty="0"/>
            </a:b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linear, integer </a:t>
            </a:r>
            <a:r>
              <a:rPr lang="en-US" dirty="0" err="1"/>
              <a:t>dan</a:t>
            </a:r>
            <a:r>
              <a:rPr lang="en-US" dirty="0"/>
              <a:t> quadratic programming.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5623775" y="534675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latin typeface="ComicSansMS"/>
              </a:rPr>
              <a:t>Lindo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dapat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digunakan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sampai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150 </a:t>
            </a:r>
            <a:r>
              <a:rPr lang="en-US" dirty="0" err="1">
                <a:latin typeface="ComicSansMS"/>
              </a:rPr>
              <a:t>kendala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300 </a:t>
            </a:r>
            <a:r>
              <a:rPr lang="en-US" dirty="0" err="1">
                <a:latin typeface="ComicSansMS"/>
              </a:rPr>
              <a:t>variabel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47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09105" y="1598182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omicSansMS"/>
              </a:rPr>
              <a:t>5. </a:t>
            </a:r>
            <a:r>
              <a:rPr lang="en-US" sz="2000" dirty="0" err="1">
                <a:latin typeface="ComicSansMS"/>
              </a:rPr>
              <a:t>Righthand</a:t>
            </a:r>
            <a:r>
              <a:rPr lang="en-US" sz="2000" dirty="0">
                <a:latin typeface="ComicSansMS"/>
              </a:rPr>
              <a:t> side Ranges</a:t>
            </a:r>
          </a:p>
          <a:p>
            <a:r>
              <a:rPr lang="en-US" sz="2000" dirty="0" err="1">
                <a:latin typeface="ComicSansMS"/>
              </a:rPr>
              <a:t>Untuk</a:t>
            </a:r>
            <a:r>
              <a:rPr lang="en-US" sz="2000" dirty="0">
                <a:latin typeface="ComicSansMS"/>
              </a:rPr>
              <a:t> TERIGU, </a:t>
            </a:r>
            <a:r>
              <a:rPr lang="en-US" sz="2000" dirty="0" err="1">
                <a:latin typeface="ComicSansMS"/>
              </a:rPr>
              <a:t>bila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kapasitas</a:t>
            </a:r>
            <a:r>
              <a:rPr lang="en-US" sz="2000" dirty="0">
                <a:latin typeface="ComicSansMS"/>
              </a:rPr>
              <a:t> input </a:t>
            </a:r>
            <a:r>
              <a:rPr lang="en-US" sz="2000" dirty="0" err="1">
                <a:latin typeface="ComicSansMS"/>
              </a:rPr>
              <a:t>dinaikkan</a:t>
            </a:r>
            <a:r>
              <a:rPr lang="en-US" sz="2000" dirty="0">
                <a:latin typeface="ComicSansMS"/>
              </a:rPr>
              <a:t> 3 unit </a:t>
            </a:r>
            <a:r>
              <a:rPr lang="en-US" sz="2000" dirty="0" err="1">
                <a:latin typeface="ComicSansMS"/>
              </a:rPr>
              <a:t>menjadi</a:t>
            </a:r>
            <a:r>
              <a:rPr lang="en-US" sz="2000" dirty="0">
                <a:latin typeface="ComicSansMS"/>
              </a:rPr>
              <a:t> 10 (Current</a:t>
            </a:r>
          </a:p>
          <a:p>
            <a:r>
              <a:rPr lang="en-US" sz="2000" dirty="0">
                <a:latin typeface="ComicSansMS"/>
              </a:rPr>
              <a:t>RHS + Allowable Increase) </a:t>
            </a:r>
            <a:r>
              <a:rPr lang="en-US" sz="2000" dirty="0" err="1">
                <a:latin typeface="ComicSansMS"/>
              </a:rPr>
              <a:t>atau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diturunkan</a:t>
            </a:r>
            <a:r>
              <a:rPr lang="en-US" sz="2000" dirty="0">
                <a:latin typeface="ComicSansMS"/>
              </a:rPr>
              <a:t> 1 unit </a:t>
            </a:r>
            <a:r>
              <a:rPr lang="en-US" sz="2000" dirty="0" err="1">
                <a:latin typeface="ComicSansMS"/>
              </a:rPr>
              <a:t>menjadi</a:t>
            </a:r>
            <a:r>
              <a:rPr lang="en-US" sz="2000" dirty="0">
                <a:latin typeface="ComicSansMS"/>
              </a:rPr>
              <a:t> 6, </a:t>
            </a:r>
            <a:r>
              <a:rPr lang="en-US" sz="2000" dirty="0" err="1">
                <a:latin typeface="ComicSansMS"/>
              </a:rPr>
              <a:t>tiap</a:t>
            </a:r>
            <a:r>
              <a:rPr lang="en-US" sz="2000" dirty="0">
                <a:latin typeface="ComicSansMS"/>
              </a:rPr>
              <a:t> unit</a:t>
            </a:r>
          </a:p>
          <a:p>
            <a:r>
              <a:rPr lang="en-US" sz="2000" dirty="0" err="1">
                <a:latin typeface="ComicSansMS"/>
              </a:rPr>
              <a:t>kenaikan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atau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penurunan</a:t>
            </a:r>
            <a:r>
              <a:rPr lang="en-US" sz="2000" dirty="0">
                <a:latin typeface="ComicSansMS"/>
              </a:rPr>
              <a:t>, </a:t>
            </a:r>
            <a:r>
              <a:rPr lang="en-US" sz="2000" dirty="0" err="1">
                <a:latin typeface="ComicSansMS"/>
              </a:rPr>
              <a:t>keuntungannya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berubah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menjadi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Rp</a:t>
            </a:r>
            <a:r>
              <a:rPr lang="en-US" sz="2000" dirty="0">
                <a:latin typeface="ComicSansMS"/>
              </a:rPr>
              <a:t> 200.000</a:t>
            </a:r>
          </a:p>
          <a:p>
            <a:r>
              <a:rPr lang="en-US" sz="2000" dirty="0" err="1">
                <a:latin typeface="ComicSansMS"/>
              </a:rPr>
              <a:t>untuk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setiap</a:t>
            </a:r>
            <a:r>
              <a:rPr lang="en-US" sz="2000" dirty="0">
                <a:latin typeface="ComicSansMS"/>
              </a:rPr>
              <a:t> 1 unit </a:t>
            </a:r>
            <a:r>
              <a:rPr lang="en-US" sz="2000" dirty="0" err="1">
                <a:latin typeface="ComicSansMS"/>
              </a:rPr>
              <a:t>perubahan</a:t>
            </a:r>
            <a:r>
              <a:rPr lang="en-US" sz="2000" dirty="0">
                <a:latin typeface="ComicSansMS"/>
              </a:rPr>
              <a:t> (</a:t>
            </a:r>
            <a:r>
              <a:rPr lang="en-US" sz="2000" dirty="0" err="1">
                <a:latin typeface="ComicSansMS"/>
              </a:rPr>
              <a:t>lihat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nilai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dualnya</a:t>
            </a:r>
            <a:r>
              <a:rPr lang="en-US" sz="2000" dirty="0">
                <a:latin typeface="ComicSansMS"/>
              </a:rPr>
              <a:t>). </a:t>
            </a:r>
            <a:endParaRPr lang="en-US" sz="2000" dirty="0" smtClean="0">
              <a:latin typeface="ComicSansMS"/>
            </a:endParaRPr>
          </a:p>
          <a:p>
            <a:endParaRPr lang="en-US" sz="2000" dirty="0">
              <a:latin typeface="ComicSansMS"/>
            </a:endParaRPr>
          </a:p>
          <a:p>
            <a:r>
              <a:rPr lang="en-US" sz="2000" dirty="0" err="1" smtClean="0">
                <a:latin typeface="ComicSansMS"/>
              </a:rPr>
              <a:t>Sementara</a:t>
            </a:r>
            <a:r>
              <a:rPr lang="en-US" sz="2000" dirty="0" smtClean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untuk</a:t>
            </a:r>
            <a:r>
              <a:rPr lang="en-US" sz="2000" dirty="0">
                <a:latin typeface="ComicSansMS"/>
              </a:rPr>
              <a:t> GULA;</a:t>
            </a:r>
          </a:p>
          <a:p>
            <a:r>
              <a:rPr lang="en-US" sz="2000" dirty="0" err="1">
                <a:latin typeface="ComicSansMS"/>
              </a:rPr>
              <a:t>bila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kapasitasnya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dinaikkan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menjadi</a:t>
            </a:r>
            <a:r>
              <a:rPr lang="en-US" sz="2000" dirty="0">
                <a:latin typeface="ComicSansMS"/>
              </a:rPr>
              <a:t> 5.5 </a:t>
            </a:r>
            <a:r>
              <a:rPr lang="en-US" sz="2000" dirty="0" err="1">
                <a:latin typeface="ComicSansMS"/>
              </a:rPr>
              <a:t>atau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diturunkan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menjadi</a:t>
            </a:r>
            <a:r>
              <a:rPr lang="en-US" sz="2000" dirty="0">
                <a:latin typeface="ComicSansMS"/>
              </a:rPr>
              <a:t> 3.5,</a:t>
            </a:r>
          </a:p>
          <a:p>
            <a:r>
              <a:rPr lang="en-US" sz="2000" dirty="0" err="1">
                <a:latin typeface="ComicSansMS"/>
              </a:rPr>
              <a:t>keuntungan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akan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berubah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Rp</a:t>
            </a:r>
            <a:r>
              <a:rPr lang="en-US" sz="2000" dirty="0">
                <a:latin typeface="ComicSansMS"/>
              </a:rPr>
              <a:t> 200.000 </a:t>
            </a:r>
            <a:r>
              <a:rPr lang="en-US" sz="2000" dirty="0" err="1">
                <a:latin typeface="ComicSansMS"/>
              </a:rPr>
              <a:t>untuk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setiap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kenaikan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atau</a:t>
            </a:r>
            <a:endParaRPr lang="en-US" sz="2000" dirty="0">
              <a:latin typeface="ComicSansMS"/>
            </a:endParaRPr>
          </a:p>
          <a:p>
            <a:r>
              <a:rPr lang="en-US" sz="2000" dirty="0" err="1">
                <a:latin typeface="ComicSansMS"/>
              </a:rPr>
              <a:t>penurunan</a:t>
            </a:r>
            <a:r>
              <a:rPr lang="en-US" sz="2000" dirty="0">
                <a:latin typeface="ComicSansMS"/>
              </a:rPr>
              <a:t> 1 unit </a:t>
            </a:r>
            <a:r>
              <a:rPr lang="en-US" sz="2000" dirty="0" err="1">
                <a:latin typeface="ComicSansMS"/>
              </a:rPr>
              <a:t>kapasitas</a:t>
            </a:r>
            <a:r>
              <a:rPr lang="en-US" sz="2000" dirty="0">
                <a:latin typeface="ComicSansMS"/>
              </a:rPr>
              <a:t>. </a:t>
            </a:r>
            <a:r>
              <a:rPr lang="en-US" sz="2000" dirty="0" err="1">
                <a:latin typeface="ComicSansMS"/>
              </a:rPr>
              <a:t>Sedangkan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untuk</a:t>
            </a:r>
            <a:r>
              <a:rPr lang="en-US" sz="2000" dirty="0">
                <a:latin typeface="ComicSansMS"/>
              </a:rPr>
              <a:t> DAGING, </a:t>
            </a:r>
            <a:r>
              <a:rPr lang="en-US" sz="2000" dirty="0" err="1">
                <a:latin typeface="ComicSansMS"/>
              </a:rPr>
              <a:t>bila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kapasitasnya</a:t>
            </a:r>
            <a:endParaRPr lang="en-US" sz="2000" dirty="0">
              <a:latin typeface="ComicSansMS"/>
            </a:endParaRPr>
          </a:p>
          <a:p>
            <a:r>
              <a:rPr lang="en-US" sz="2000" dirty="0" err="1">
                <a:latin typeface="ComicSansMS"/>
              </a:rPr>
              <a:t>diturunkan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menjadi</a:t>
            </a:r>
            <a:r>
              <a:rPr lang="en-US" sz="2000" dirty="0">
                <a:latin typeface="ComicSansMS"/>
              </a:rPr>
              <a:t> 1.5 </a:t>
            </a:r>
            <a:r>
              <a:rPr lang="en-US" sz="2000" dirty="0" err="1">
                <a:latin typeface="ComicSansMS"/>
              </a:rPr>
              <a:t>atau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dinaikkan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berapa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saja</a:t>
            </a:r>
            <a:r>
              <a:rPr lang="en-US" sz="2000" dirty="0">
                <a:latin typeface="ComicSansMS"/>
              </a:rPr>
              <a:t>, </a:t>
            </a:r>
            <a:r>
              <a:rPr lang="en-US" sz="2000" dirty="0" err="1">
                <a:latin typeface="ComicSansMS"/>
              </a:rPr>
              <a:t>tidak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akan</a:t>
            </a:r>
            <a:r>
              <a:rPr lang="en-US" sz="2000" dirty="0">
                <a:latin typeface="ComicSansMS"/>
              </a:rPr>
              <a:t> </a:t>
            </a:r>
            <a:r>
              <a:rPr lang="en-US" sz="2000" dirty="0" err="1">
                <a:latin typeface="ComicSansMS"/>
              </a:rPr>
              <a:t>mengubah</a:t>
            </a:r>
            <a:endParaRPr lang="en-US" sz="2000" dirty="0">
              <a:latin typeface="ComicSansMS"/>
            </a:endParaRPr>
          </a:p>
          <a:p>
            <a:r>
              <a:rPr lang="en-US" sz="2000" dirty="0" err="1">
                <a:latin typeface="ComicSansMS"/>
              </a:rPr>
              <a:t>keuntungan</a:t>
            </a:r>
            <a:r>
              <a:rPr lang="en-US" sz="2000" dirty="0">
                <a:latin typeface="ComicSansMS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79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66175" y="62021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micSansMS"/>
              </a:rPr>
              <a:t>Cara </a:t>
            </a:r>
            <a:r>
              <a:rPr lang="en-US" dirty="0" err="1">
                <a:latin typeface="ComicSansMS"/>
              </a:rPr>
              <a:t>Penggunaan</a:t>
            </a:r>
            <a:r>
              <a:rPr lang="en-US" dirty="0">
                <a:latin typeface="ComicSansMS"/>
              </a:rPr>
              <a:t> Program </a:t>
            </a:r>
            <a:r>
              <a:rPr lang="en-US" dirty="0" err="1">
                <a:latin typeface="ComicSansMS"/>
              </a:rPr>
              <a:t>Lindo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adalah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sebagai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berikut</a:t>
            </a:r>
            <a:r>
              <a:rPr lang="en-US" dirty="0">
                <a:latin typeface="ComicSansMS"/>
              </a:rPr>
              <a:t>:</a:t>
            </a:r>
          </a:p>
          <a:p>
            <a:r>
              <a:rPr lang="en-US" b="1" dirty="0">
                <a:latin typeface="ComicSansMS-Bold"/>
              </a:rPr>
              <a:t>1. Start – Programs – </a:t>
            </a:r>
            <a:r>
              <a:rPr lang="en-US" b="1" dirty="0" err="1">
                <a:latin typeface="ComicSansMS-Bold"/>
              </a:rPr>
              <a:t>Lindo</a:t>
            </a:r>
            <a:r>
              <a:rPr lang="en-US" b="1" dirty="0">
                <a:latin typeface="ComicSansMS-Bold"/>
              </a:rPr>
              <a:t> – </a:t>
            </a:r>
            <a:r>
              <a:rPr lang="en-US" b="1" dirty="0" err="1">
                <a:latin typeface="ComicSansMS-Bold"/>
              </a:rPr>
              <a:t>Lindo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865" y="1743600"/>
            <a:ext cx="9712201" cy="232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893" y="2472745"/>
            <a:ext cx="9324305" cy="1365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03987" y="3837905"/>
            <a:ext cx="8470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Rikkyfaperta.staff.unja.ac.id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89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4507" y="50430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omicSansMS-Bold"/>
              </a:rPr>
              <a:t>2. Entering A model</a:t>
            </a:r>
          </a:p>
          <a:p>
            <a:r>
              <a:rPr lang="en-US" dirty="0" err="1">
                <a:latin typeface="ComicSansMS"/>
              </a:rPr>
              <a:t>Lindo</a:t>
            </a:r>
            <a:r>
              <a:rPr lang="en-US" dirty="0">
                <a:latin typeface="ComicSansMS"/>
              </a:rPr>
              <a:t> model </a:t>
            </a:r>
            <a:r>
              <a:rPr lang="en-US" dirty="0" err="1">
                <a:latin typeface="ComicSansMS"/>
              </a:rPr>
              <a:t>membutuhkan</a:t>
            </a:r>
            <a:r>
              <a:rPr lang="en-US" dirty="0">
                <a:latin typeface="ComicSansMS"/>
              </a:rPr>
              <a:t>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817" y="1726020"/>
            <a:ext cx="5045270" cy="309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0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6073" y="920621"/>
            <a:ext cx="83068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micSansMS"/>
              </a:rPr>
              <a:t>- Objective (</a:t>
            </a:r>
            <a:r>
              <a:rPr lang="en-US" dirty="0" err="1">
                <a:latin typeface="ComicSansMS"/>
              </a:rPr>
              <a:t>Tujuan</a:t>
            </a:r>
            <a:r>
              <a:rPr lang="en-US" dirty="0">
                <a:latin typeface="ComicSansMS"/>
              </a:rPr>
              <a:t>)</a:t>
            </a:r>
          </a:p>
          <a:p>
            <a:r>
              <a:rPr lang="en-US" dirty="0" err="1">
                <a:latin typeface="ComicSansMS"/>
              </a:rPr>
              <a:t>Fungsi</a:t>
            </a:r>
            <a:r>
              <a:rPr lang="en-US" dirty="0">
                <a:latin typeface="ComicSansMS"/>
              </a:rPr>
              <a:t> objective </a:t>
            </a:r>
            <a:r>
              <a:rPr lang="en-US" dirty="0" err="1">
                <a:latin typeface="ComicSansMS"/>
              </a:rPr>
              <a:t>diawali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Max (</a:t>
            </a:r>
            <a:r>
              <a:rPr lang="en-US" dirty="0" err="1">
                <a:latin typeface="ComicSansMS"/>
              </a:rPr>
              <a:t>untuk</a:t>
            </a:r>
            <a:r>
              <a:rPr lang="en-US" dirty="0">
                <a:latin typeface="ComicSansMS"/>
              </a:rPr>
              <a:t> maximize) </a:t>
            </a:r>
            <a:r>
              <a:rPr lang="en-US" dirty="0" err="1">
                <a:latin typeface="ComicSansMS"/>
              </a:rPr>
              <a:t>atau</a:t>
            </a:r>
            <a:r>
              <a:rPr lang="en-US" dirty="0">
                <a:latin typeface="ComicSansMS"/>
              </a:rPr>
              <a:t> Min (</a:t>
            </a:r>
            <a:r>
              <a:rPr lang="en-US" dirty="0" err="1">
                <a:latin typeface="ComicSansMS"/>
              </a:rPr>
              <a:t>untuk</a:t>
            </a:r>
            <a:endParaRPr lang="en-US" dirty="0">
              <a:latin typeface="ComicSansMS"/>
            </a:endParaRPr>
          </a:p>
          <a:p>
            <a:r>
              <a:rPr lang="en-US" dirty="0">
                <a:latin typeface="ComicSansMS"/>
              </a:rPr>
              <a:t>minimize)</a:t>
            </a:r>
          </a:p>
          <a:p>
            <a:r>
              <a:rPr lang="en-US" dirty="0">
                <a:latin typeface="ComicSansMS"/>
              </a:rPr>
              <a:t>- Variables (</a:t>
            </a:r>
            <a:r>
              <a:rPr lang="en-US" dirty="0" err="1">
                <a:latin typeface="ComicSansMS"/>
              </a:rPr>
              <a:t>Variabel</a:t>
            </a:r>
            <a:r>
              <a:rPr lang="en-US" dirty="0">
                <a:latin typeface="ComicSansMS"/>
              </a:rPr>
              <a:t>)</a:t>
            </a:r>
          </a:p>
          <a:p>
            <a:r>
              <a:rPr lang="en-US" dirty="0" smtClean="0">
                <a:latin typeface="ComicSansMS"/>
              </a:rPr>
              <a:t>- </a:t>
            </a:r>
            <a:r>
              <a:rPr lang="en-US" dirty="0">
                <a:latin typeface="ComicSansMS"/>
              </a:rPr>
              <a:t>Constraint (</a:t>
            </a:r>
            <a:r>
              <a:rPr lang="en-US" dirty="0" err="1">
                <a:latin typeface="ComicSansMS"/>
              </a:rPr>
              <a:t>Kendala</a:t>
            </a:r>
            <a:r>
              <a:rPr lang="en-US" dirty="0">
                <a:latin typeface="ComicSansMS"/>
              </a:rPr>
              <a:t>)</a:t>
            </a:r>
          </a:p>
          <a:p>
            <a:endParaRPr lang="en-US" dirty="0" smtClean="0">
              <a:latin typeface="ComicSansMS"/>
            </a:endParaRPr>
          </a:p>
          <a:p>
            <a:r>
              <a:rPr lang="en-US" dirty="0" err="1" smtClean="0">
                <a:latin typeface="ComicSansMS"/>
              </a:rPr>
              <a:t>Fungsi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>
                <a:latin typeface="ComicSansMS"/>
              </a:rPr>
              <a:t>constraints </a:t>
            </a:r>
            <a:r>
              <a:rPr lang="en-US" dirty="0" err="1">
                <a:latin typeface="ComicSansMS"/>
              </a:rPr>
              <a:t>diawali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(subject to / such that / S.T. / ST )</a:t>
            </a:r>
          </a:p>
          <a:p>
            <a:r>
              <a:rPr lang="en-US" dirty="0">
                <a:latin typeface="ComicSansMS"/>
              </a:rPr>
              <a:t>Dan </a:t>
            </a:r>
            <a:r>
              <a:rPr lang="en-US" dirty="0" err="1">
                <a:latin typeface="ComicSansMS"/>
              </a:rPr>
              <a:t>diakhiri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END</a:t>
            </a:r>
          </a:p>
          <a:p>
            <a:endParaRPr lang="en-US" dirty="0" smtClean="0">
              <a:latin typeface="ComicSansMS"/>
            </a:endParaRPr>
          </a:p>
          <a:p>
            <a:r>
              <a:rPr lang="en-US" dirty="0" err="1" smtClean="0">
                <a:latin typeface="ComicSansMS"/>
              </a:rPr>
              <a:t>Contoh</a:t>
            </a:r>
            <a:r>
              <a:rPr lang="en-US" dirty="0">
                <a:latin typeface="ComicSansMS"/>
              </a:rPr>
              <a:t>:</a:t>
            </a:r>
          </a:p>
          <a:p>
            <a:r>
              <a:rPr lang="en-US" dirty="0">
                <a:latin typeface="ComicSansMS"/>
              </a:rPr>
              <a:t>Max 10x + 15 y</a:t>
            </a:r>
          </a:p>
          <a:p>
            <a:endParaRPr lang="en-US" dirty="0" smtClean="0">
              <a:latin typeface="ComicSansMS"/>
            </a:endParaRPr>
          </a:p>
          <a:p>
            <a:r>
              <a:rPr lang="en-US" dirty="0" smtClean="0">
                <a:latin typeface="ComicSansMS"/>
              </a:rPr>
              <a:t>Subject </a:t>
            </a:r>
            <a:r>
              <a:rPr lang="en-US" dirty="0">
                <a:latin typeface="ComicSansMS"/>
              </a:rPr>
              <a:t>To</a:t>
            </a:r>
          </a:p>
          <a:p>
            <a:r>
              <a:rPr lang="en-US" dirty="0" smtClean="0">
                <a:latin typeface="ComicSansMS"/>
              </a:rPr>
              <a:t>X&lt;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>
                <a:latin typeface="ComicSansMS"/>
              </a:rPr>
              <a:t>10</a:t>
            </a:r>
          </a:p>
          <a:p>
            <a:r>
              <a:rPr lang="en-US" dirty="0">
                <a:latin typeface="ComicSansMS"/>
              </a:rPr>
              <a:t>Y </a:t>
            </a:r>
            <a:r>
              <a:rPr lang="en-US" dirty="0" smtClean="0">
                <a:latin typeface="ComicSansMS"/>
              </a:rPr>
              <a:t>&lt;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>
                <a:latin typeface="ComicSansMS"/>
              </a:rPr>
              <a:t>12</a:t>
            </a:r>
          </a:p>
          <a:p>
            <a:r>
              <a:rPr lang="en-US" dirty="0">
                <a:latin typeface="ComicSansMS"/>
              </a:rPr>
              <a:t>X+2Y &lt;16</a:t>
            </a:r>
          </a:p>
          <a:p>
            <a:r>
              <a:rPr lang="en-US" dirty="0">
                <a:latin typeface="ComicSansMS"/>
              </a:rPr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9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00348" y="797348"/>
            <a:ext cx="5641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ComicSansMS-Bold"/>
              </a:rPr>
              <a:t>3. </a:t>
            </a:r>
            <a:r>
              <a:rPr lang="pt-BR" dirty="0">
                <a:latin typeface="ComicSansMS"/>
              </a:rPr>
              <a:t>Arahkan pada menu Solve dan pilih </a:t>
            </a:r>
            <a:r>
              <a:rPr lang="pt-BR" b="1" dirty="0">
                <a:latin typeface="ComicSansMS-Bold"/>
              </a:rPr>
              <a:t>Solve Ctrl + 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5493" y="1373980"/>
            <a:ext cx="4185634" cy="221922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58014" y="3593206"/>
            <a:ext cx="3839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micSansMS-Bold"/>
              </a:rPr>
              <a:t>4. </a:t>
            </a:r>
            <a:r>
              <a:rPr lang="en-US" dirty="0">
                <a:latin typeface="ComicSansMS"/>
              </a:rPr>
              <a:t>Do Range (Sensitivity) Analysis 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352" y="3800506"/>
            <a:ext cx="4116775" cy="183028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58014" y="5653421"/>
            <a:ext cx="4506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micSansMS-Bold"/>
              </a:rPr>
              <a:t>5. </a:t>
            </a:r>
            <a:r>
              <a:rPr lang="en-US" dirty="0">
                <a:latin typeface="ComicSansMS"/>
              </a:rPr>
              <a:t>Akan </a:t>
            </a:r>
            <a:r>
              <a:rPr lang="en-US" dirty="0" err="1">
                <a:latin typeface="ComicSansMS"/>
              </a:rPr>
              <a:t>muncul</a:t>
            </a:r>
            <a:r>
              <a:rPr lang="en-US" dirty="0">
                <a:latin typeface="ComicSansMS"/>
              </a:rPr>
              <a:t> Report Window &lt;</a:t>
            </a:r>
            <a:r>
              <a:rPr lang="en-US" dirty="0" err="1">
                <a:latin typeface="ComicSansMS"/>
              </a:rPr>
              <a:t>Selesai</a:t>
            </a:r>
            <a:r>
              <a:rPr lang="en-US" dirty="0">
                <a:latin typeface="ComicSansMS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66" y="447541"/>
            <a:ext cx="8680361" cy="537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75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0315" y="1166843"/>
            <a:ext cx="85902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omicSansMS-Bold"/>
              </a:rPr>
              <a:t>Contoh</a:t>
            </a:r>
            <a:r>
              <a:rPr lang="en-US" b="1" dirty="0">
                <a:latin typeface="ComicSansMS-Bold"/>
              </a:rPr>
              <a:t> </a:t>
            </a:r>
            <a:r>
              <a:rPr lang="en-US" b="1" dirty="0" err="1">
                <a:latin typeface="ComicSansMS-Bold"/>
              </a:rPr>
              <a:t>Soal</a:t>
            </a:r>
            <a:r>
              <a:rPr lang="en-US" b="1" dirty="0">
                <a:latin typeface="ComicSansMS-Bold"/>
              </a:rPr>
              <a:t>:</a:t>
            </a:r>
          </a:p>
          <a:p>
            <a:r>
              <a:rPr lang="en-US" dirty="0" err="1">
                <a:latin typeface="ComicSansMS"/>
              </a:rPr>
              <a:t>Sebuah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usaha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rumah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tangga</a:t>
            </a:r>
            <a:r>
              <a:rPr lang="en-US" dirty="0">
                <a:latin typeface="ComicSansMS"/>
              </a:rPr>
              <a:t> yang </a:t>
            </a:r>
            <a:r>
              <a:rPr lang="en-US" dirty="0" err="1">
                <a:latin typeface="ComicSansMS"/>
              </a:rPr>
              <a:t>memproduksi</a:t>
            </a:r>
            <a:r>
              <a:rPr lang="en-US" dirty="0">
                <a:latin typeface="ComicSansMS"/>
              </a:rPr>
              <a:t> roti </a:t>
            </a:r>
            <a:r>
              <a:rPr lang="en-US" dirty="0" err="1">
                <a:latin typeface="ComicSansMS"/>
              </a:rPr>
              <a:t>mempunyai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dua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produk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unggulan</a:t>
            </a:r>
            <a:r>
              <a:rPr lang="en-US" dirty="0">
                <a:latin typeface="ComicSansMS"/>
              </a:rPr>
              <a:t>,</a:t>
            </a:r>
          </a:p>
          <a:p>
            <a:r>
              <a:rPr lang="en-US" dirty="0" err="1">
                <a:latin typeface="ComicSansMS"/>
              </a:rPr>
              <a:t>yaitu</a:t>
            </a:r>
            <a:r>
              <a:rPr lang="en-US" dirty="0">
                <a:latin typeface="ComicSansMS"/>
              </a:rPr>
              <a:t> : Roti </a:t>
            </a:r>
            <a:r>
              <a:rPr lang="en-US" dirty="0" err="1">
                <a:latin typeface="ComicSansMS"/>
              </a:rPr>
              <a:t>Manis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Kecilo</a:t>
            </a:r>
            <a:r>
              <a:rPr lang="en-US" dirty="0">
                <a:latin typeface="ComicSansMS"/>
              </a:rPr>
              <a:t> (RMK)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Roti Isi </a:t>
            </a:r>
            <a:r>
              <a:rPr lang="en-US" dirty="0" err="1">
                <a:latin typeface="ComicSansMS"/>
              </a:rPr>
              <a:t>daging</a:t>
            </a:r>
            <a:r>
              <a:rPr lang="en-US" dirty="0">
                <a:latin typeface="ComicSansMS"/>
              </a:rPr>
              <a:t> (RID). Akan </a:t>
            </a:r>
            <a:r>
              <a:rPr lang="en-US" dirty="0" err="1">
                <a:latin typeface="ComicSansMS"/>
              </a:rPr>
              <a:t>tetapi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usaha</a:t>
            </a:r>
            <a:r>
              <a:rPr lang="en-US" dirty="0">
                <a:latin typeface="ComicSansMS"/>
              </a:rPr>
              <a:t> </a:t>
            </a:r>
            <a:r>
              <a:rPr lang="en-US" dirty="0" err="1" smtClean="0">
                <a:latin typeface="ComicSansMS"/>
              </a:rPr>
              <a:t>rumah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 smtClean="0">
                <a:latin typeface="ComicSansMS"/>
              </a:rPr>
              <a:t>tangga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ini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mempunyai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beberapa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kendala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diantaranya</a:t>
            </a:r>
            <a:r>
              <a:rPr lang="en-US" dirty="0">
                <a:latin typeface="ComicSansMS"/>
              </a:rPr>
              <a:t> modal </a:t>
            </a:r>
            <a:r>
              <a:rPr lang="en-US" dirty="0" err="1">
                <a:latin typeface="ComicSansMS"/>
              </a:rPr>
              <a:t>sehingga</a:t>
            </a:r>
            <a:r>
              <a:rPr lang="en-US" dirty="0">
                <a:latin typeface="ComicSansMS"/>
              </a:rPr>
              <a:t> </a:t>
            </a:r>
            <a:r>
              <a:rPr lang="en-US" dirty="0" err="1" smtClean="0">
                <a:latin typeface="ComicSansMS"/>
              </a:rPr>
              <a:t>banyaknya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 smtClean="0">
                <a:latin typeface="ComicSansMS"/>
              </a:rPr>
              <a:t>bahan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baku</a:t>
            </a:r>
            <a:r>
              <a:rPr lang="en-US" dirty="0">
                <a:latin typeface="ComicSansMS"/>
              </a:rPr>
              <a:t> (input) yang </a:t>
            </a:r>
            <a:r>
              <a:rPr lang="en-US" dirty="0" err="1">
                <a:latin typeface="ComicSansMS"/>
              </a:rPr>
              <a:t>tersedia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mempunyai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keterbatasan</a:t>
            </a:r>
            <a:r>
              <a:rPr lang="en-US" dirty="0">
                <a:latin typeface="ComicSansMS"/>
              </a:rPr>
              <a:t>. </a:t>
            </a:r>
            <a:r>
              <a:rPr lang="en-US" dirty="0" err="1">
                <a:latin typeface="ComicSansMS"/>
              </a:rPr>
              <a:t>Untuk</a:t>
            </a:r>
            <a:r>
              <a:rPr lang="en-US" dirty="0">
                <a:latin typeface="ComicSansMS"/>
              </a:rPr>
              <a:t> </a:t>
            </a:r>
            <a:r>
              <a:rPr lang="en-US" dirty="0" err="1" smtClean="0">
                <a:latin typeface="ComicSansMS"/>
              </a:rPr>
              <a:t>memproduksiRMK</a:t>
            </a:r>
            <a:r>
              <a:rPr lang="en-US" dirty="0" smtClean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RID </a:t>
            </a:r>
            <a:r>
              <a:rPr lang="en-US" dirty="0" err="1">
                <a:latin typeface="ComicSansMS"/>
              </a:rPr>
              <a:t>diperlukan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bahan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baku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utama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yaitu</a:t>
            </a:r>
            <a:r>
              <a:rPr lang="en-US" dirty="0">
                <a:latin typeface="ComicSansMS"/>
              </a:rPr>
              <a:t>: </a:t>
            </a:r>
            <a:r>
              <a:rPr lang="en-US" dirty="0" err="1">
                <a:latin typeface="ComicSansMS"/>
              </a:rPr>
              <a:t>terigu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gula</a:t>
            </a:r>
            <a:r>
              <a:rPr lang="en-US" dirty="0">
                <a:latin typeface="ComicSansMS"/>
              </a:rPr>
              <a:t>, </a:t>
            </a:r>
            <a:r>
              <a:rPr lang="en-US" dirty="0" err="1">
                <a:latin typeface="ComicSansMS"/>
              </a:rPr>
              <a:t>dan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daging</a:t>
            </a:r>
            <a:r>
              <a:rPr lang="en-US" dirty="0">
                <a:latin typeface="ComicSansMS"/>
              </a:rPr>
              <a:t>.</a:t>
            </a:r>
          </a:p>
          <a:p>
            <a:endParaRPr lang="sv-SE" dirty="0" smtClean="0">
              <a:latin typeface="ComicSansMS"/>
            </a:endParaRPr>
          </a:p>
          <a:p>
            <a:r>
              <a:rPr lang="sv-SE" dirty="0" smtClean="0">
                <a:latin typeface="ComicSansMS"/>
              </a:rPr>
              <a:t>Sementara</a:t>
            </a:r>
            <a:r>
              <a:rPr lang="sv-SE" dirty="0">
                <a:latin typeface="ComicSansMS"/>
              </a:rPr>
              <a:t>, bila perusahaan ini dapat mengatasi keterbatasan input, produk ini</a:t>
            </a:r>
          </a:p>
          <a:p>
            <a:r>
              <a:rPr lang="en-US" dirty="0" err="1">
                <a:latin typeface="ComicSansMS"/>
              </a:rPr>
              <a:t>dapat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diserap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pasar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semuanya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dengan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keuntungan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Rp</a:t>
            </a:r>
            <a:r>
              <a:rPr lang="en-US" dirty="0">
                <a:latin typeface="ComicSansMS"/>
              </a:rPr>
              <a:t> 300 </a:t>
            </a:r>
            <a:r>
              <a:rPr lang="en-US" dirty="0" err="1">
                <a:latin typeface="ComicSansMS"/>
              </a:rPr>
              <a:t>ribu</a:t>
            </a:r>
            <a:r>
              <a:rPr lang="en-US" dirty="0">
                <a:latin typeface="ComicSansMS"/>
              </a:rPr>
              <a:t> per </a:t>
            </a:r>
            <a:r>
              <a:rPr lang="en-US" dirty="0" err="1">
                <a:latin typeface="ComicSansMS"/>
              </a:rPr>
              <a:t>dus</a:t>
            </a:r>
            <a:r>
              <a:rPr lang="en-US" dirty="0">
                <a:latin typeface="ComicSansMS"/>
              </a:rPr>
              <a:t> (1 </a:t>
            </a:r>
            <a:r>
              <a:rPr lang="en-US" dirty="0" err="1">
                <a:latin typeface="ComicSansMS"/>
              </a:rPr>
              <a:t>dus</a:t>
            </a:r>
            <a:r>
              <a:rPr lang="en-US" dirty="0">
                <a:latin typeface="ComicSansMS"/>
              </a:rPr>
              <a:t> </a:t>
            </a:r>
            <a:r>
              <a:rPr lang="en-US" dirty="0" err="1">
                <a:latin typeface="ComicSansMS"/>
              </a:rPr>
              <a:t>berisi</a:t>
            </a:r>
            <a:endParaRPr lang="en-US" dirty="0">
              <a:latin typeface="ComicSansMS"/>
            </a:endParaRPr>
          </a:p>
          <a:p>
            <a:r>
              <a:rPr lang="nl-NL" dirty="0">
                <a:latin typeface="ComicSansMS"/>
              </a:rPr>
              <a:t>1000 roti) untuk RMK dan 400 ribu per dus untuk RID.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52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1299</TotalTime>
  <Words>904</Words>
  <Application>Microsoft Office PowerPoint</Application>
  <PresentationFormat>Widescreen</PresentationFormat>
  <Paragraphs>116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Cambria</vt:lpstr>
      <vt:lpstr>Century Gothic</vt:lpstr>
      <vt:lpstr>ComicSansMS</vt:lpstr>
      <vt:lpstr>ComicSansMS-Bold</vt:lpstr>
      <vt:lpstr>Wingdings</vt:lpstr>
      <vt:lpstr>Wingdings 3</vt:lpstr>
      <vt:lpstr>Wingdings-Regular</vt:lpstr>
      <vt:lpstr>Wisp</vt:lpstr>
      <vt:lpstr>Basic use software of lindo</vt:lpstr>
      <vt:lpstr>Lindo (Linear Interactive Discrete Optimize) adalah paket program siap pakai yang digunakan untuk memecahkan masalah linear, integer dan quadratic programming.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Interpretasi….??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use software of lindo</dc:title>
  <dc:creator>ricky unja</dc:creator>
  <cp:lastModifiedBy>ricky unja</cp:lastModifiedBy>
  <cp:revision>13</cp:revision>
  <dcterms:created xsi:type="dcterms:W3CDTF">2017-04-17T15:27:57Z</dcterms:created>
  <dcterms:modified xsi:type="dcterms:W3CDTF">2017-04-18T22:10:29Z</dcterms:modified>
</cp:coreProperties>
</file>